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61" r:id="rId5"/>
    <p:sldId id="262" r:id="rId6"/>
    <p:sldId id="263" r:id="rId7"/>
    <p:sldId id="265" r:id="rId8"/>
    <p:sldId id="264" r:id="rId9"/>
    <p:sldId id="266" r:id="rId10"/>
    <p:sldId id="256" r:id="rId11"/>
    <p:sldId id="267" r:id="rId12"/>
    <p:sldId id="268" r:id="rId13"/>
    <p:sldId id="269"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2/20/2023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2/20/2023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2/20/2023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2/20/2023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2/20/2023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mc:Choice xmlns:p14="http://schemas.microsoft.com/office/powerpoint/2010/main" Requires="p14">
      <p:transition p14:dur="300">
        <p:fade/>
      </p:transition>
    </mc:Choice>
    <mc:Fallback>
      <p:transition>
        <p:fade/>
      </p:transition>
    </mc:Fallback>
  </mc:AlternateConten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3611" y="26905"/>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81275" y="2230176"/>
            <a:ext cx="3623582" cy="515535"/>
          </a:xfrm>
        </p:spPr>
        <p:txBody>
          <a:bodyPr>
            <a:normAutofit/>
          </a:bodyPr>
          <a:lstStyle/>
          <a:p>
            <a:r>
              <a:rPr lang="en-US" sz="2400" b="1" dirty="0">
                <a:solidFill>
                  <a:schemeClr val="tx2">
                    <a:lumMod val="75000"/>
                  </a:schemeClr>
                </a:solidFill>
                <a:latin typeface="Times New Roman" panose="02020603050405020304" pitchFamily="18" charset="0"/>
                <a:cs typeface="Times New Roman" panose="02020603050405020304" pitchFamily="18" charset="0"/>
              </a:rPr>
              <a:t>A PRESENTATION BY,</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3164" y="3180621"/>
            <a:ext cx="6857999" cy="1426832"/>
          </a:xfrm>
        </p:spPr>
        <p:txBody>
          <a:bodyPr>
            <a:noAutofit/>
          </a:bodyPr>
          <a:lstStyle/>
          <a:p>
            <a:pPr algn="ctr"/>
            <a:r>
              <a:rPr lang="en-US" dirty="0">
                <a:solidFill>
                  <a:schemeClr val="accent4">
                    <a:lumMod val="60000"/>
                    <a:lumOff val="40000"/>
                  </a:schemeClr>
                </a:solidFill>
              </a:rPr>
              <a:t>PAVAN.K (Leader)</a:t>
            </a:r>
          </a:p>
          <a:p>
            <a:pPr algn="ctr"/>
            <a:r>
              <a:rPr lang="en-US" dirty="0">
                <a:solidFill>
                  <a:schemeClr val="accent4">
                    <a:lumMod val="60000"/>
                    <a:lumOff val="40000"/>
                  </a:schemeClr>
                </a:solidFill>
              </a:rPr>
              <a:t>SURYA PRATAP SINGH.R</a:t>
            </a:r>
          </a:p>
          <a:p>
            <a:pPr algn="ctr"/>
            <a:r>
              <a:rPr lang="en-US" dirty="0">
                <a:solidFill>
                  <a:schemeClr val="accent4">
                    <a:lumMod val="60000"/>
                    <a:lumOff val="40000"/>
                  </a:schemeClr>
                </a:solidFill>
              </a:rPr>
              <a:t>ROSHINI.S</a:t>
            </a:r>
          </a:p>
        </p:txBody>
      </p:sp>
      <p:sp>
        <p:nvSpPr>
          <p:cNvPr id="4" name="TextBox 3">
            <a:extLst>
              <a:ext uri="{FF2B5EF4-FFF2-40B4-BE49-F238E27FC236}">
                <a16:creationId xmlns:a16="http://schemas.microsoft.com/office/drawing/2014/main" id="{6754DB62-0DD1-E5CC-57CF-D9684683E5E2}"/>
              </a:ext>
            </a:extLst>
          </p:cNvPr>
          <p:cNvSpPr txBox="1"/>
          <p:nvPr/>
        </p:nvSpPr>
        <p:spPr>
          <a:xfrm>
            <a:off x="4388462" y="2691491"/>
            <a:ext cx="3496519" cy="584775"/>
          </a:xfrm>
          <a:prstGeom prst="rect">
            <a:avLst/>
          </a:prstGeom>
          <a:noFill/>
        </p:spPr>
        <p:txBody>
          <a:bodyPr wrap="square" rtlCol="0">
            <a:spAutoFit/>
          </a:bodyPr>
          <a:lstStyle/>
          <a:p>
            <a:r>
              <a:rPr lang="en-US" sz="3200" b="1" dirty="0">
                <a:solidFill>
                  <a:schemeClr val="tx2">
                    <a:lumMod val="75000"/>
                  </a:schemeClr>
                </a:solidFill>
                <a:latin typeface="Times New Roman" panose="02020603050405020304" pitchFamily="18" charset="0"/>
                <a:cs typeface="Times New Roman" panose="02020603050405020304" pitchFamily="18" charset="0"/>
              </a:rPr>
              <a:t>INNOWAYSHINE</a:t>
            </a:r>
            <a:endParaRPr lang="en-IN" sz="3200" b="1"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719220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B7E38B-673F-E717-331E-65823A1C4D54}"/>
              </a:ext>
            </a:extLst>
          </p:cNvPr>
          <p:cNvSpPr txBox="1"/>
          <p:nvPr/>
        </p:nvSpPr>
        <p:spPr>
          <a:xfrm>
            <a:off x="779929" y="555829"/>
            <a:ext cx="7180729" cy="923330"/>
          </a:xfrm>
          <a:prstGeom prst="rect">
            <a:avLst/>
          </a:prstGeom>
          <a:noFill/>
        </p:spPr>
        <p:txBody>
          <a:bodyPr wrap="square" rtlCol="0">
            <a:spAutoFit/>
          </a:bodyPr>
          <a:lstStyle/>
          <a:p>
            <a:r>
              <a:rPr lang="en-IN" sz="3600" b="1" dirty="0">
                <a:solidFill>
                  <a:schemeClr val="bg1"/>
                </a:solidFill>
                <a:latin typeface="Times New Roman" panose="02020603050405020304" pitchFamily="18" charset="0"/>
                <a:cs typeface="Times New Roman" panose="02020603050405020304" pitchFamily="18" charset="0"/>
              </a:rPr>
              <a:t>FUTURE BUSINESS ASPECTS:</a:t>
            </a:r>
          </a:p>
          <a:p>
            <a:endParaRPr lang="en-IN" dirty="0"/>
          </a:p>
        </p:txBody>
      </p:sp>
      <p:pic>
        <p:nvPicPr>
          <p:cNvPr id="4" name="Picture 2" descr="Announce future business growth and targets 4578973 Vector Art at Vecteezy">
            <a:extLst>
              <a:ext uri="{FF2B5EF4-FFF2-40B4-BE49-F238E27FC236}">
                <a16:creationId xmlns:a16="http://schemas.microsoft.com/office/drawing/2014/main" id="{9247573E-17B2-E4A0-65B2-0AD11D769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531" y="1703291"/>
            <a:ext cx="3306483" cy="3451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45DEF6F-2E7E-9D34-8966-B497BCEABE37}"/>
              </a:ext>
            </a:extLst>
          </p:cNvPr>
          <p:cNvSpPr txBox="1"/>
          <p:nvPr/>
        </p:nvSpPr>
        <p:spPr>
          <a:xfrm>
            <a:off x="1013012" y="1326776"/>
            <a:ext cx="6203576" cy="6124754"/>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NFC HAS ALWAYS BEEN FAR MORE SUPERIOR WHEN COMPARED TO OTHER WIRELESS COMMUNICATION TECHNOLOGIES.</a:t>
            </a:r>
          </a:p>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PEOPLE USED TO HAVE TRUST ISSUES WITH NFC BECAUSE OF ITS SECURITY ISSUES, AND IT DIDN’T GOT THE RECOGNITION WHICH IT DESERVED.</a:t>
            </a:r>
          </a:p>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BUT WITH PROXIFIER WE CAN BRING BACK THE NFC TECHNOLOGY WITH MORE ADVANCEMENT AND EASEMENT.</a:t>
            </a:r>
          </a:p>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AND HENCE NFC HAS A BRIGHT FUTURE WHEN BROUGHT IN BUSINESS BECAUSE OF ITS UNIQUENESS</a:t>
            </a:r>
            <a:r>
              <a:rPr lang="en-US" sz="2000" dirty="0">
                <a:solidFill>
                  <a:schemeClr val="bg1"/>
                </a:solidFill>
              </a:rPr>
              <a:t>.</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14685362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6A05CD-54DE-1555-6841-CB2AB51AAB5C}"/>
              </a:ext>
            </a:extLst>
          </p:cNvPr>
          <p:cNvSpPr txBox="1"/>
          <p:nvPr/>
        </p:nvSpPr>
        <p:spPr>
          <a:xfrm>
            <a:off x="1225550" y="2329785"/>
            <a:ext cx="9740900" cy="2369880"/>
          </a:xfrm>
          <a:prstGeom prst="rect">
            <a:avLst/>
          </a:prstGeom>
          <a:noFill/>
        </p:spPr>
        <p:txBody>
          <a:bodyPr wrap="square">
            <a:spAutoFit/>
          </a:bodyPr>
          <a:lstStyle/>
          <a:p>
            <a:r>
              <a:rPr lang="en-IN" sz="1800" b="1" i="1" dirty="0"/>
              <a:t>                                                    </a:t>
            </a:r>
            <a:r>
              <a:rPr lang="en-IN" sz="3600" b="1" dirty="0">
                <a:solidFill>
                  <a:schemeClr val="bg1"/>
                </a:solidFill>
                <a:latin typeface="Times New Roman" panose="02020603050405020304" pitchFamily="18" charset="0"/>
                <a:cs typeface="Times New Roman" panose="02020603050405020304" pitchFamily="18" charset="0"/>
              </a:rPr>
              <a:t>THANK YOU</a:t>
            </a:r>
          </a:p>
          <a:p>
            <a:r>
              <a:rPr lang="en-IN" sz="3600" b="1" dirty="0">
                <a:solidFill>
                  <a:schemeClr val="bg1"/>
                </a:solidFill>
                <a:latin typeface="Times New Roman" panose="02020603050405020304" pitchFamily="18" charset="0"/>
                <a:cs typeface="Times New Roman" panose="02020603050405020304" pitchFamily="18" charset="0"/>
              </a:rPr>
              <a:t>                                      &amp;</a:t>
            </a:r>
          </a:p>
          <a:p>
            <a:r>
              <a:rPr lang="en-IN" sz="3600" b="1" dirty="0">
                <a:solidFill>
                  <a:schemeClr val="bg1"/>
                </a:solidFill>
                <a:latin typeface="Times New Roman" panose="02020603050405020304" pitchFamily="18" charset="0"/>
                <a:cs typeface="Times New Roman" panose="02020603050405020304" pitchFamily="18" charset="0"/>
              </a:rPr>
              <a:t>             HOPE YOU WILL ACCESS OUR</a:t>
            </a:r>
          </a:p>
          <a:p>
            <a:r>
              <a:rPr lang="en-IN" sz="3600" b="1" dirty="0">
                <a:solidFill>
                  <a:schemeClr val="bg1"/>
                </a:solidFill>
                <a:latin typeface="Times New Roman" panose="02020603050405020304" pitchFamily="18" charset="0"/>
                <a:cs typeface="Times New Roman" panose="02020603050405020304" pitchFamily="18" charset="0"/>
              </a:rPr>
              <a:t>                      PLATFORM SOON</a:t>
            </a:r>
            <a:r>
              <a:rPr lang="en-IN" sz="4000" b="1" i="1" dirty="0">
                <a:solidFill>
                  <a:schemeClr val="bg1"/>
                </a:solidFill>
                <a:latin typeface="Times New Roman" panose="02020603050405020304" pitchFamily="18" charset="0"/>
                <a:cs typeface="Times New Roman" panose="02020603050405020304" pitchFamily="18" charset="0"/>
              </a:rPr>
              <a:t>…</a:t>
            </a:r>
            <a:endParaRPr lang="en-IN"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62548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A9A795-2ADA-A6CC-819D-BA146F0D8D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0247" y="294497"/>
            <a:ext cx="1886175" cy="1886175"/>
          </a:xfrm>
          <a:prstGeom prst="rect">
            <a:avLst/>
          </a:prstGeom>
        </p:spPr>
      </p:pic>
      <p:sp>
        <p:nvSpPr>
          <p:cNvPr id="6" name="TextBox 5">
            <a:extLst>
              <a:ext uri="{FF2B5EF4-FFF2-40B4-BE49-F238E27FC236}">
                <a16:creationId xmlns:a16="http://schemas.microsoft.com/office/drawing/2014/main" id="{DF09C2E1-B0C4-C416-B3F8-BAB5C2F36E86}"/>
              </a:ext>
            </a:extLst>
          </p:cNvPr>
          <p:cNvSpPr txBox="1"/>
          <p:nvPr/>
        </p:nvSpPr>
        <p:spPr>
          <a:xfrm>
            <a:off x="4760257" y="785057"/>
            <a:ext cx="4096872" cy="905056"/>
          </a:xfrm>
          <a:prstGeom prst="rect">
            <a:avLst/>
          </a:prstGeom>
          <a:noFill/>
        </p:spPr>
        <p:txBody>
          <a:bodyPr wrap="square">
            <a:spAutoFit/>
          </a:bodyPr>
          <a:lstStyle/>
          <a:p>
            <a:pPr marL="92075" marR="641985" indent="-6350" algn="just">
              <a:lnSpc>
                <a:spcPct val="150000"/>
              </a:lnSpc>
              <a:spcAft>
                <a:spcPts val="670"/>
              </a:spcAft>
            </a:pPr>
            <a:r>
              <a:rPr lang="en-IN" sz="4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PROXIFIER</a:t>
            </a:r>
          </a:p>
        </p:txBody>
      </p:sp>
      <p:sp>
        <p:nvSpPr>
          <p:cNvPr id="8" name="TextBox 7">
            <a:extLst>
              <a:ext uri="{FF2B5EF4-FFF2-40B4-BE49-F238E27FC236}">
                <a16:creationId xmlns:a16="http://schemas.microsoft.com/office/drawing/2014/main" id="{2C1F6763-B36A-2AD5-D4A4-EA348EC49F0A}"/>
              </a:ext>
            </a:extLst>
          </p:cNvPr>
          <p:cNvSpPr txBox="1"/>
          <p:nvPr/>
        </p:nvSpPr>
        <p:spPr>
          <a:xfrm>
            <a:off x="2286001" y="2037237"/>
            <a:ext cx="7924800" cy="523220"/>
          </a:xfrm>
          <a:prstGeom prst="rect">
            <a:avLst/>
          </a:prstGeom>
          <a:noFill/>
        </p:spPr>
        <p:txBody>
          <a:bodyPr wrap="square">
            <a:spAutoFit/>
          </a:bodyPr>
          <a:lstStyle/>
          <a:p>
            <a:r>
              <a:rPr lang="en-IN" sz="2800" dirty="0">
                <a:solidFill>
                  <a:schemeClr val="bg1"/>
                </a:solidFill>
                <a:effectLst/>
                <a:latin typeface="Calibri" panose="020F0502020204030204" pitchFamily="34" charset="0"/>
                <a:ea typeface="Calibri" panose="020F0502020204030204" pitchFamily="34" charset="0"/>
              </a:rPr>
              <a:t> </a:t>
            </a:r>
            <a:r>
              <a:rPr lang="en-IN" sz="2800" b="1" dirty="0">
                <a:solidFill>
                  <a:schemeClr val="bg1"/>
                </a:solidFill>
                <a:effectLst/>
                <a:latin typeface="Calibri" panose="020F0502020204030204" pitchFamily="34" charset="0"/>
                <a:ea typeface="Calibri" panose="020F0502020204030204" pitchFamily="34" charset="0"/>
              </a:rPr>
              <a:t>(Compact and reliable medium for NFC operations)</a:t>
            </a:r>
            <a:endParaRPr lang="en-IN" sz="2800" b="1" dirty="0">
              <a:solidFill>
                <a:schemeClr val="bg1"/>
              </a:solidFill>
            </a:endParaRPr>
          </a:p>
        </p:txBody>
      </p:sp>
      <p:sp>
        <p:nvSpPr>
          <p:cNvPr id="9" name="TextBox 8">
            <a:extLst>
              <a:ext uri="{FF2B5EF4-FFF2-40B4-BE49-F238E27FC236}">
                <a16:creationId xmlns:a16="http://schemas.microsoft.com/office/drawing/2014/main" id="{664C1A55-2583-C9FA-BBE6-54B2FF88563D}"/>
              </a:ext>
            </a:extLst>
          </p:cNvPr>
          <p:cNvSpPr txBox="1"/>
          <p:nvPr/>
        </p:nvSpPr>
        <p:spPr>
          <a:xfrm>
            <a:off x="1527362" y="2907581"/>
            <a:ext cx="9442077" cy="3754874"/>
          </a:xfrm>
          <a:prstGeom prst="rect">
            <a:avLst/>
          </a:prstGeom>
          <a:noFill/>
        </p:spPr>
        <p:txBody>
          <a:bodyPr wrap="square" rtlCol="0">
            <a:spAutoFit/>
          </a:bodyPr>
          <a:lstStyle/>
          <a:p>
            <a:r>
              <a:rPr lang="en-US" sz="3200" dirty="0">
                <a:solidFill>
                  <a:schemeClr val="bg1"/>
                </a:solidFill>
              </a:rPr>
              <a:t>              </a:t>
            </a:r>
            <a:r>
              <a:rPr lang="en-US" sz="3000" dirty="0">
                <a:solidFill>
                  <a:schemeClr val="bg1"/>
                </a:solidFill>
                <a:latin typeface="Times New Roman" panose="02020603050405020304" pitchFamily="18" charset="0"/>
                <a:cs typeface="Times New Roman" panose="02020603050405020304" pitchFamily="18" charset="0"/>
              </a:rPr>
              <a:t>Proxifier acts as a medium which performs all the necessary operations of NFC (Near Field Communication) technology. Our vision is to make people more aware about the existence of NFC technology, which is accomplished by using our platform. Using this platform, people can perform certain day to day activities with ease.</a:t>
            </a:r>
          </a:p>
          <a:p>
            <a:endParaRPr lang="en-US" sz="2800" dirty="0"/>
          </a:p>
          <a:p>
            <a:endParaRPr lang="en-US" sz="2800" dirty="0"/>
          </a:p>
        </p:txBody>
      </p:sp>
    </p:spTree>
    <p:extLst>
      <p:ext uri="{BB962C8B-B14F-4D97-AF65-F5344CB8AC3E}">
        <p14:creationId xmlns:p14="http://schemas.microsoft.com/office/powerpoint/2010/main" val="19084338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99E0D-9421-C271-F216-C092FC3591A8}"/>
              </a:ext>
            </a:extLst>
          </p:cNvPr>
          <p:cNvSpPr>
            <a:spLocks noGrp="1"/>
          </p:cNvSpPr>
          <p:nvPr>
            <p:ph type="title"/>
          </p:nvPr>
        </p:nvSpPr>
        <p:spPr>
          <a:xfrm>
            <a:off x="398307" y="-94140"/>
            <a:ext cx="10803716" cy="1973061"/>
          </a:xfrm>
        </p:spPr>
        <p:txBody>
          <a:bodyPr/>
          <a:lstStyle/>
          <a:p>
            <a:pPr algn="ctr"/>
            <a:r>
              <a:rPr lang="en-US" dirty="0"/>
              <a:t>	</a:t>
            </a:r>
            <a:r>
              <a:rPr lang="en-US" b="1" dirty="0">
                <a:solidFill>
                  <a:schemeClr val="bg1">
                    <a:lumMod val="95000"/>
                    <a:lumOff val="5000"/>
                  </a:schemeClr>
                </a:solidFill>
                <a:latin typeface="Times New Roman" panose="02020603050405020304" pitchFamily="18" charset="0"/>
                <a:cs typeface="Times New Roman" panose="02020603050405020304" pitchFamily="18" charset="0"/>
              </a:rPr>
              <a:t>PROXIFIER - an nfc based application</a:t>
            </a:r>
            <a:endParaRPr lang="en-IN" b="1"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51402D98-57D4-E477-3C03-FEBD21B9F319}"/>
              </a:ext>
            </a:extLst>
          </p:cNvPr>
          <p:cNvSpPr/>
          <p:nvPr/>
        </p:nvSpPr>
        <p:spPr>
          <a:xfrm>
            <a:off x="4947036" y="3278212"/>
            <a:ext cx="2297928" cy="1047584"/>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cs typeface="Times New Roman" panose="02020603050405020304" pitchFamily="18" charset="0"/>
              </a:rPr>
              <a:t>KEY PURPOSES</a:t>
            </a:r>
            <a:endParaRPr lang="en-IN" dirty="0">
              <a:solidFill>
                <a:sysClr val="windowText" lastClr="000000"/>
              </a:solidFill>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02DE91E7-CC4F-A908-F971-E3E06A00900C}"/>
              </a:ext>
            </a:extLst>
          </p:cNvPr>
          <p:cNvSpPr/>
          <p:nvPr/>
        </p:nvSpPr>
        <p:spPr>
          <a:xfrm>
            <a:off x="4947036" y="1555755"/>
            <a:ext cx="2297928" cy="1047584"/>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cs typeface="Times New Roman" panose="02020603050405020304" pitchFamily="18" charset="0"/>
              </a:rPr>
              <a:t>SMART FILE SHARING</a:t>
            </a:r>
            <a:endParaRPr lang="en-IN" dirty="0">
              <a:solidFill>
                <a:sysClr val="windowText" lastClr="000000"/>
              </a:solidFill>
              <a:latin typeface="Times New Roman" panose="02020603050405020304" pitchFamily="18" charset="0"/>
              <a:cs typeface="Times New Roman" panose="02020603050405020304" pitchFamily="18" charset="0"/>
            </a:endParaRPr>
          </a:p>
        </p:txBody>
      </p:sp>
      <p:sp>
        <p:nvSpPr>
          <p:cNvPr id="8" name="Oval 7">
            <a:extLst>
              <a:ext uri="{FF2B5EF4-FFF2-40B4-BE49-F238E27FC236}">
                <a16:creationId xmlns:a16="http://schemas.microsoft.com/office/drawing/2014/main" id="{67BAD8EC-9F64-014F-8448-3677D8C703C2}"/>
              </a:ext>
            </a:extLst>
          </p:cNvPr>
          <p:cNvSpPr/>
          <p:nvPr/>
        </p:nvSpPr>
        <p:spPr>
          <a:xfrm>
            <a:off x="8221648" y="3278212"/>
            <a:ext cx="2419223" cy="1047584"/>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cs typeface="Times New Roman" panose="02020603050405020304" pitchFamily="18" charset="0"/>
              </a:rPr>
              <a:t>LESS VULNERABLE</a:t>
            </a:r>
            <a:endParaRPr lang="en-IN" dirty="0">
              <a:solidFill>
                <a:sysClr val="windowText" lastClr="000000"/>
              </a:solidFill>
              <a:latin typeface="Times New Roman" panose="02020603050405020304" pitchFamily="18" charset="0"/>
              <a:cs typeface="Times New Roman" panose="02020603050405020304" pitchFamily="18" charset="0"/>
            </a:endParaRPr>
          </a:p>
        </p:txBody>
      </p:sp>
      <p:sp>
        <p:nvSpPr>
          <p:cNvPr id="9" name="Oval 8">
            <a:extLst>
              <a:ext uri="{FF2B5EF4-FFF2-40B4-BE49-F238E27FC236}">
                <a16:creationId xmlns:a16="http://schemas.microsoft.com/office/drawing/2014/main" id="{96AA61CF-67F1-DBF7-9C4E-D787B466F1A8}"/>
              </a:ext>
            </a:extLst>
          </p:cNvPr>
          <p:cNvSpPr/>
          <p:nvPr/>
        </p:nvSpPr>
        <p:spPr>
          <a:xfrm>
            <a:off x="4947036" y="5000669"/>
            <a:ext cx="2297928" cy="1047584"/>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ysClr val="windowText" lastClr="000000"/>
              </a:solidFill>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E1CFC034-BA4B-5836-2CAB-6FF267DE0D6F}"/>
              </a:ext>
            </a:extLst>
          </p:cNvPr>
          <p:cNvSpPr/>
          <p:nvPr/>
        </p:nvSpPr>
        <p:spPr>
          <a:xfrm>
            <a:off x="1672425" y="3278212"/>
            <a:ext cx="2297928" cy="1047584"/>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cs typeface="Times New Roman" panose="02020603050405020304" pitchFamily="18" charset="0"/>
              </a:rPr>
              <a:t>DAY TO DAY FEATURES</a:t>
            </a:r>
            <a:endParaRPr lang="en-IN" dirty="0">
              <a:solidFill>
                <a:sysClr val="windowText" lastClr="000000"/>
              </a:solidFill>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8E6F077E-C923-25E8-4010-973607A47C2E}"/>
              </a:ext>
            </a:extLst>
          </p:cNvPr>
          <p:cNvCxnSpPr>
            <a:cxnSpLocks/>
            <a:stCxn id="4" idx="0"/>
            <a:endCxn id="7" idx="4"/>
          </p:cNvCxnSpPr>
          <p:nvPr/>
        </p:nvCxnSpPr>
        <p:spPr>
          <a:xfrm flipV="1">
            <a:off x="6096000" y="2603339"/>
            <a:ext cx="0" cy="67487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AF960D26-C66D-963C-76CB-BA9D7CAC2C18}"/>
              </a:ext>
            </a:extLst>
          </p:cNvPr>
          <p:cNvCxnSpPr>
            <a:cxnSpLocks/>
            <a:stCxn id="4" idx="4"/>
            <a:endCxn id="9" idx="0"/>
          </p:cNvCxnSpPr>
          <p:nvPr/>
        </p:nvCxnSpPr>
        <p:spPr>
          <a:xfrm>
            <a:off x="6096000" y="4325796"/>
            <a:ext cx="0" cy="67487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29984AAF-4D8E-E2E9-9C47-A9EFB2E76A83}"/>
              </a:ext>
            </a:extLst>
          </p:cNvPr>
          <p:cNvCxnSpPr>
            <a:cxnSpLocks/>
            <a:stCxn id="4" idx="6"/>
            <a:endCxn id="8" idx="2"/>
          </p:cNvCxnSpPr>
          <p:nvPr/>
        </p:nvCxnSpPr>
        <p:spPr>
          <a:xfrm>
            <a:off x="7244964" y="3802004"/>
            <a:ext cx="976684"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FA5E1CF8-EBCA-B847-A8D7-9A30B3E38BDC}"/>
              </a:ext>
            </a:extLst>
          </p:cNvPr>
          <p:cNvCxnSpPr>
            <a:cxnSpLocks/>
            <a:stCxn id="4" idx="2"/>
            <a:endCxn id="10" idx="6"/>
          </p:cNvCxnSpPr>
          <p:nvPr/>
        </p:nvCxnSpPr>
        <p:spPr>
          <a:xfrm flipH="1">
            <a:off x="3970353" y="3802004"/>
            <a:ext cx="976683"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9FA568C0-CAD3-AE1E-1D72-A2E6608C2AFC}"/>
              </a:ext>
            </a:extLst>
          </p:cNvPr>
          <p:cNvSpPr txBox="1"/>
          <p:nvPr/>
        </p:nvSpPr>
        <p:spPr>
          <a:xfrm>
            <a:off x="5223125" y="5201295"/>
            <a:ext cx="2021839" cy="646331"/>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     SECURED TRANSACTION</a:t>
            </a:r>
          </a:p>
        </p:txBody>
      </p:sp>
    </p:spTree>
    <p:extLst>
      <p:ext uri="{BB962C8B-B14F-4D97-AF65-F5344CB8AC3E}">
        <p14:creationId xmlns:p14="http://schemas.microsoft.com/office/powerpoint/2010/main" val="19724503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14CD6C-2684-7A31-8586-A626ED34CAD0}"/>
              </a:ext>
            </a:extLst>
          </p:cNvPr>
          <p:cNvSpPr txBox="1"/>
          <p:nvPr/>
        </p:nvSpPr>
        <p:spPr>
          <a:xfrm>
            <a:off x="809552" y="587383"/>
            <a:ext cx="2600076" cy="646331"/>
          </a:xfrm>
          <a:prstGeom prst="rect">
            <a:avLst/>
          </a:prstGeom>
          <a:noFill/>
        </p:spPr>
        <p:txBody>
          <a:bodyPr wrap="squar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INDEX:</a:t>
            </a:r>
            <a:endParaRPr lang="en-IN" sz="3600" b="1" dirty="0">
              <a:solidFill>
                <a:schemeClr val="bg1"/>
              </a:solidFill>
              <a:latin typeface="Times New Roman" panose="02020603050405020304" pitchFamily="18" charset="0"/>
              <a:cs typeface="Times New Roman" panose="02020603050405020304" pitchFamily="18" charset="0"/>
            </a:endParaRPr>
          </a:p>
        </p:txBody>
      </p:sp>
      <p:sp>
        <p:nvSpPr>
          <p:cNvPr id="6" name="Callout: Down Arrow 5">
            <a:extLst>
              <a:ext uri="{FF2B5EF4-FFF2-40B4-BE49-F238E27FC236}">
                <a16:creationId xmlns:a16="http://schemas.microsoft.com/office/drawing/2014/main" id="{03A0DCEA-C750-E2F1-182E-9819EA831D00}"/>
              </a:ext>
            </a:extLst>
          </p:cNvPr>
          <p:cNvSpPr/>
          <p:nvPr/>
        </p:nvSpPr>
        <p:spPr>
          <a:xfrm>
            <a:off x="4652174" y="1472978"/>
            <a:ext cx="2887649" cy="914400"/>
          </a:xfrm>
          <a:prstGeom prst="downArrowCallout">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SMART FILE SHARING</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7" name="Callout: Down Arrow 6">
            <a:extLst>
              <a:ext uri="{FF2B5EF4-FFF2-40B4-BE49-F238E27FC236}">
                <a16:creationId xmlns:a16="http://schemas.microsoft.com/office/drawing/2014/main" id="{5D91544B-8E04-E4D3-DC28-BB0A75779E9B}"/>
              </a:ext>
            </a:extLst>
          </p:cNvPr>
          <p:cNvSpPr/>
          <p:nvPr/>
        </p:nvSpPr>
        <p:spPr>
          <a:xfrm>
            <a:off x="4652175" y="2450989"/>
            <a:ext cx="2887649" cy="914400"/>
          </a:xfrm>
          <a:prstGeom prst="downArrowCallout">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bg1"/>
                </a:solidFill>
                <a:latin typeface="Times New Roman" panose="02020603050405020304" pitchFamily="18" charset="0"/>
                <a:cs typeface="Times New Roman" panose="02020603050405020304" pitchFamily="18" charset="0"/>
              </a:rPr>
              <a:t>SECURED TRANSACTION </a:t>
            </a:r>
            <a:endParaRPr lang="en-IN" sz="1700" dirty="0">
              <a:solidFill>
                <a:schemeClr val="bg1"/>
              </a:solidFill>
              <a:latin typeface="Times New Roman" panose="02020603050405020304" pitchFamily="18" charset="0"/>
              <a:cs typeface="Times New Roman" panose="02020603050405020304" pitchFamily="18" charset="0"/>
            </a:endParaRPr>
          </a:p>
        </p:txBody>
      </p:sp>
      <p:sp>
        <p:nvSpPr>
          <p:cNvPr id="9" name="Callout: Down Arrow 8">
            <a:extLst>
              <a:ext uri="{FF2B5EF4-FFF2-40B4-BE49-F238E27FC236}">
                <a16:creationId xmlns:a16="http://schemas.microsoft.com/office/drawing/2014/main" id="{43E13910-9850-44B9-B267-801E6BEE72EC}"/>
              </a:ext>
            </a:extLst>
          </p:cNvPr>
          <p:cNvSpPr/>
          <p:nvPr/>
        </p:nvSpPr>
        <p:spPr>
          <a:xfrm>
            <a:off x="4652173" y="4407011"/>
            <a:ext cx="2887649" cy="914400"/>
          </a:xfrm>
          <a:prstGeom prst="downArrowCallout">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U</a:t>
            </a:r>
            <a:r>
              <a:rPr lang="en-IN" dirty="0">
                <a:solidFill>
                  <a:schemeClr val="bg1"/>
                </a:solidFill>
                <a:latin typeface="Times New Roman" panose="02020603050405020304" pitchFamily="18" charset="0"/>
                <a:cs typeface="Times New Roman" panose="02020603050405020304" pitchFamily="18" charset="0"/>
              </a:rPr>
              <a:t>SER CUSTOMIZABLE</a:t>
            </a:r>
          </a:p>
        </p:txBody>
      </p:sp>
      <p:sp>
        <p:nvSpPr>
          <p:cNvPr id="10" name="Rectangle 9">
            <a:extLst>
              <a:ext uri="{FF2B5EF4-FFF2-40B4-BE49-F238E27FC236}">
                <a16:creationId xmlns:a16="http://schemas.microsoft.com/office/drawing/2014/main" id="{62F34649-ACA0-C519-261D-49E20277B5D6}"/>
              </a:ext>
            </a:extLst>
          </p:cNvPr>
          <p:cNvSpPr/>
          <p:nvPr/>
        </p:nvSpPr>
        <p:spPr>
          <a:xfrm>
            <a:off x="4652175" y="5385022"/>
            <a:ext cx="2887649" cy="604299"/>
          </a:xfrm>
          <a:prstGeom prst="rect">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FUTURE BUSINESS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3" name="Callout: Down Arrow 2">
            <a:extLst>
              <a:ext uri="{FF2B5EF4-FFF2-40B4-BE49-F238E27FC236}">
                <a16:creationId xmlns:a16="http://schemas.microsoft.com/office/drawing/2014/main" id="{06C1CE43-B525-C5BD-A26F-008F950EAE17}"/>
              </a:ext>
            </a:extLst>
          </p:cNvPr>
          <p:cNvSpPr/>
          <p:nvPr/>
        </p:nvSpPr>
        <p:spPr>
          <a:xfrm>
            <a:off x="4652172" y="3460805"/>
            <a:ext cx="2887649" cy="914400"/>
          </a:xfrm>
          <a:prstGeom prst="downArrowCallout">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ADDITIONAL FEATURES</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781591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A32E48-0F61-3350-A4CA-A964E0EEF0D8}"/>
              </a:ext>
            </a:extLst>
          </p:cNvPr>
          <p:cNvSpPr txBox="1"/>
          <p:nvPr/>
        </p:nvSpPr>
        <p:spPr>
          <a:xfrm>
            <a:off x="724647" y="546846"/>
            <a:ext cx="5719483" cy="1200329"/>
          </a:xfrm>
          <a:prstGeom prst="rect">
            <a:avLst/>
          </a:prstGeom>
          <a:noFill/>
        </p:spPr>
        <p:txBody>
          <a:bodyPr wrap="squar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SMART FILE SHARING:</a:t>
            </a:r>
          </a:p>
          <a:p>
            <a:r>
              <a:rPr lang="en-US" sz="3600" dirty="0">
                <a:solidFill>
                  <a:schemeClr val="bg1"/>
                </a:solidFill>
                <a:latin typeface="Times New Roman" panose="02020603050405020304" pitchFamily="18" charset="0"/>
                <a:cs typeface="Times New Roman" panose="02020603050405020304" pitchFamily="18" charset="0"/>
              </a:rPr>
              <a:t>                      </a:t>
            </a:r>
          </a:p>
        </p:txBody>
      </p:sp>
      <p:pic>
        <p:nvPicPr>
          <p:cNvPr id="1026" name="Picture 2" descr="Nfc smart phone technology business card icon flat">
            <a:extLst>
              <a:ext uri="{FF2B5EF4-FFF2-40B4-BE49-F238E27FC236}">
                <a16:creationId xmlns:a16="http://schemas.microsoft.com/office/drawing/2014/main" id="{829B73F9-0FBE-D6E9-D61F-4AE1DB4DE5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0" b="8497"/>
          <a:stretch/>
        </p:blipFill>
        <p:spPr bwMode="auto">
          <a:xfrm>
            <a:off x="7433234" y="1747175"/>
            <a:ext cx="3306483" cy="34514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F202A3-8B7B-630B-9D68-E55C3497BAFD}"/>
              </a:ext>
            </a:extLst>
          </p:cNvPr>
          <p:cNvSpPr txBox="1"/>
          <p:nvPr/>
        </p:nvSpPr>
        <p:spPr>
          <a:xfrm>
            <a:off x="1111623" y="1335742"/>
            <a:ext cx="5719483" cy="5632311"/>
          </a:xfrm>
          <a:prstGeom prst="rect">
            <a:avLst/>
          </a:prstGeom>
          <a:noFill/>
        </p:spPr>
        <p:txBody>
          <a:bodyPr wrap="square" rtlCol="0">
            <a:spAutoFit/>
          </a:bodyPr>
          <a:lstStyle/>
          <a:p>
            <a:pPr marL="285750" indent="-285750">
              <a:buFont typeface="Arial" panose="020B0604020202020204" pitchFamily="34" charset="0"/>
              <a:buChar char="•"/>
            </a:pPr>
            <a:r>
              <a:rPr lang="en-IN" sz="1800" dirty="0">
                <a:solidFill>
                  <a:schemeClr val="bg1"/>
                </a:solidFill>
                <a:latin typeface="Times New Roman" panose="02020603050405020304" pitchFamily="18" charset="0"/>
                <a:cs typeface="Times New Roman" panose="02020603050405020304" pitchFamily="18" charset="0"/>
              </a:rPr>
              <a:t>SO FAR, IT WAS IMPOSSIBLE TO TRANSFER LARGE FILES THROUGH NFC BECAUSE OF ITS LOW SPEED RATE.</a:t>
            </a:r>
          </a:p>
          <a:p>
            <a:pPr marL="285750" indent="-285750">
              <a:buFont typeface="Arial" panose="020B0604020202020204" pitchFamily="34" charset="0"/>
              <a:buChar char="•"/>
            </a:pPr>
            <a:endParaRPr lang="en-IN"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dirty="0">
                <a:solidFill>
                  <a:schemeClr val="bg1"/>
                </a:solidFill>
                <a:latin typeface="Times New Roman" panose="02020603050405020304" pitchFamily="18" charset="0"/>
                <a:cs typeface="Times New Roman" panose="02020603050405020304" pitchFamily="18" charset="0"/>
              </a:rPr>
              <a:t>BUT OUR PLATFORM MAKES IT EASIER BY USING NFC TO PAIR TWO DEVICES AND FURTHER IT USES WIFI-DIRECT TO TRANSFER LARGE FILES IN A MATTER OF SECONDS.</a:t>
            </a:r>
          </a:p>
          <a:p>
            <a:pPr marL="285750" indent="-285750">
              <a:buFont typeface="Arial" panose="020B0604020202020204" pitchFamily="34" charset="0"/>
              <a:buChar char="•"/>
            </a:pPr>
            <a:endParaRPr lang="en-IN"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dirty="0">
                <a:solidFill>
                  <a:schemeClr val="bg1"/>
                </a:solidFill>
                <a:latin typeface="Times New Roman" panose="02020603050405020304" pitchFamily="18" charset="0"/>
                <a:cs typeface="Times New Roman" panose="02020603050405020304" pitchFamily="18" charset="0"/>
              </a:rPr>
              <a:t>EARLIER PEOPLE USED CHINESE APPLICATIONS LIKE SHARE-IT WHICH NOT ONLY INVOLVED MULTIPLE STEPS BUT ALSO THREATENED OUR PRIVACY.</a:t>
            </a:r>
          </a:p>
          <a:p>
            <a:pPr marL="285750" indent="-285750">
              <a:buFont typeface="Arial" panose="020B0604020202020204" pitchFamily="34" charset="0"/>
              <a:buChar char="•"/>
            </a:pPr>
            <a:endParaRPr lang="en-IN"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BUT NOW, PROXIFIER MAKES IT WAY MORE EASIER WITH MINIMUM STEPS AND MAXIMUM PROTECTION.</a:t>
            </a:r>
            <a:endParaRPr lang="en-IN" sz="18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800" dirty="0">
              <a:solidFill>
                <a:schemeClr val="bg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7264422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46A700-5A3D-FF6A-D996-FB5572BAF92C}"/>
              </a:ext>
            </a:extLst>
          </p:cNvPr>
          <p:cNvSpPr txBox="1"/>
          <p:nvPr/>
        </p:nvSpPr>
        <p:spPr>
          <a:xfrm>
            <a:off x="735107" y="537882"/>
            <a:ext cx="6194611" cy="646331"/>
          </a:xfrm>
          <a:prstGeom prst="rect">
            <a:avLst/>
          </a:prstGeom>
          <a:noFill/>
        </p:spPr>
        <p:txBody>
          <a:bodyPr wrap="squar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SECURED TRANSACTION:</a:t>
            </a:r>
            <a:endParaRPr lang="en-IN" sz="36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AB691FC-F30D-C6B9-9986-D350FFCA8554}"/>
              </a:ext>
            </a:extLst>
          </p:cNvPr>
          <p:cNvSpPr txBox="1"/>
          <p:nvPr/>
        </p:nvSpPr>
        <p:spPr>
          <a:xfrm>
            <a:off x="1111624" y="1344708"/>
            <a:ext cx="6275293" cy="667875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IN GENERAL NFC BASED TRANSACTIONS ARE NOT USUALLY ENCOURAGED BECAUSE OF ITS LOW SECURITY.</a:t>
            </a: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BUT OUR PLATFORM VERIFIES THE BIOMETRICS OF THE USER WHENEVER A TRANSACTION IS PERFORMED.</a:t>
            </a: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THIS RESULTS IN MAKING NFC BASED TRANSACTIONS LESS VULNERABLE TO HACKERS.</a:t>
            </a: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 IT FUTHER MAKES IT MORE COVENIENT WHEN COMPARED TO TRADITIONAL CARD AND UPI BASED TRANSACTIONS.</a:t>
            </a: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endParaRPr lang="en-US" dirty="0"/>
          </a:p>
          <a:p>
            <a:endParaRPr lang="en-IN" dirty="0"/>
          </a:p>
        </p:txBody>
      </p:sp>
      <p:pic>
        <p:nvPicPr>
          <p:cNvPr id="4" name="Picture 4" descr="Secure Contact Less Payments Via Credit Card Isometric Banner Concept. 3d  Payment Machine Printing Check, Plastic Debit Card Behind Shield. Cashless  Transaction Protection, Safe NFC Payment. Royalty Free SVG, Cliparts,  Vectors, And">
            <a:extLst>
              <a:ext uri="{FF2B5EF4-FFF2-40B4-BE49-F238E27FC236}">
                <a16:creationId xmlns:a16="http://schemas.microsoft.com/office/drawing/2014/main" id="{ED934712-D9A1-5BBA-EBAC-3428FCCE8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7023" y="1703293"/>
            <a:ext cx="3306483" cy="3451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77299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FF0D1D-EAC2-1DAD-6D99-7FC066EFF9CF}"/>
              </a:ext>
            </a:extLst>
          </p:cNvPr>
          <p:cNvPicPr>
            <a:picLocks noChangeAspect="1"/>
          </p:cNvPicPr>
          <p:nvPr/>
        </p:nvPicPr>
        <p:blipFill>
          <a:blip r:embed="rId2"/>
          <a:stretch>
            <a:fillRect/>
          </a:stretch>
        </p:blipFill>
        <p:spPr>
          <a:xfrm>
            <a:off x="390220" y="1499219"/>
            <a:ext cx="5629835" cy="5268285"/>
          </a:xfrm>
          <a:prstGeom prst="rect">
            <a:avLst/>
          </a:prstGeom>
        </p:spPr>
      </p:pic>
      <p:pic>
        <p:nvPicPr>
          <p:cNvPr id="14" name="Picture 13">
            <a:extLst>
              <a:ext uri="{FF2B5EF4-FFF2-40B4-BE49-F238E27FC236}">
                <a16:creationId xmlns:a16="http://schemas.microsoft.com/office/drawing/2014/main" id="{3522C164-869B-BB88-D351-7582BE1B4B00}"/>
              </a:ext>
            </a:extLst>
          </p:cNvPr>
          <p:cNvPicPr>
            <a:picLocks noChangeAspect="1"/>
          </p:cNvPicPr>
          <p:nvPr/>
        </p:nvPicPr>
        <p:blipFill>
          <a:blip r:embed="rId3"/>
          <a:stretch>
            <a:fillRect/>
          </a:stretch>
        </p:blipFill>
        <p:spPr>
          <a:xfrm>
            <a:off x="139210" y="90496"/>
            <a:ext cx="1071025" cy="1071025"/>
          </a:xfrm>
          <a:prstGeom prst="rect">
            <a:avLst/>
          </a:prstGeom>
        </p:spPr>
      </p:pic>
      <p:cxnSp>
        <p:nvCxnSpPr>
          <p:cNvPr id="16" name="Straight Arrow Connector 15">
            <a:extLst>
              <a:ext uri="{FF2B5EF4-FFF2-40B4-BE49-F238E27FC236}">
                <a16:creationId xmlns:a16="http://schemas.microsoft.com/office/drawing/2014/main" id="{E19696D2-10F6-D1B1-AAD2-A8C7335F3F54}"/>
              </a:ext>
            </a:extLst>
          </p:cNvPr>
          <p:cNvCxnSpPr>
            <a:cxnSpLocks/>
          </p:cNvCxnSpPr>
          <p:nvPr/>
        </p:nvCxnSpPr>
        <p:spPr>
          <a:xfrm>
            <a:off x="1100772" y="928269"/>
            <a:ext cx="766800" cy="7542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Circuit Board Vector PNG Images, Mobile Phone Circuit Board, Mobile Vector, Phone  Vector, Circuit Vector PNG Image For Free Download">
            <a:extLst>
              <a:ext uri="{FF2B5EF4-FFF2-40B4-BE49-F238E27FC236}">
                <a16:creationId xmlns:a16="http://schemas.microsoft.com/office/drawing/2014/main" id="{1599D9C2-AA9E-39D8-2062-E638644841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171" t="4243" r="20726" b="4664"/>
          <a:stretch/>
        </p:blipFill>
        <p:spPr bwMode="auto">
          <a:xfrm rot="5400000">
            <a:off x="2833106" y="1573307"/>
            <a:ext cx="744068" cy="18288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426F421-EE98-2280-A837-B47F3D428569}"/>
              </a:ext>
            </a:extLst>
          </p:cNvPr>
          <p:cNvSpPr txBox="1"/>
          <p:nvPr/>
        </p:nvSpPr>
        <p:spPr>
          <a:xfrm>
            <a:off x="2429435" y="2895468"/>
            <a:ext cx="1828800"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Mobile Circuit</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82B44726-9E5B-7A31-8C3D-4B6641952CC9}"/>
              </a:ext>
            </a:extLst>
          </p:cNvPr>
          <p:cNvSpPr txBox="1"/>
          <p:nvPr/>
        </p:nvSpPr>
        <p:spPr>
          <a:xfrm>
            <a:off x="3594847" y="2590801"/>
            <a:ext cx="184731" cy="369332"/>
          </a:xfrm>
          <a:prstGeom prst="rect">
            <a:avLst/>
          </a:prstGeom>
          <a:noFill/>
        </p:spPr>
        <p:txBody>
          <a:bodyPr wrap="none" rtlCol="0">
            <a:spAutoFit/>
          </a:bodyPr>
          <a:lstStyle/>
          <a:p>
            <a:endParaRPr lang="en-IN" dirty="0"/>
          </a:p>
        </p:txBody>
      </p:sp>
      <p:cxnSp>
        <p:nvCxnSpPr>
          <p:cNvPr id="24" name="Straight Arrow Connector 23">
            <a:extLst>
              <a:ext uri="{FF2B5EF4-FFF2-40B4-BE49-F238E27FC236}">
                <a16:creationId xmlns:a16="http://schemas.microsoft.com/office/drawing/2014/main" id="{16370EA3-E640-63DF-9082-5AE2AFDC6A87}"/>
              </a:ext>
            </a:extLst>
          </p:cNvPr>
          <p:cNvCxnSpPr>
            <a:cxnSpLocks/>
          </p:cNvCxnSpPr>
          <p:nvPr/>
        </p:nvCxnSpPr>
        <p:spPr>
          <a:xfrm>
            <a:off x="3205138" y="3230647"/>
            <a:ext cx="0" cy="3549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2702592-096C-0EB2-BD94-361E82ABC0BC}"/>
              </a:ext>
            </a:extLst>
          </p:cNvPr>
          <p:cNvSpPr/>
          <p:nvPr/>
        </p:nvSpPr>
        <p:spPr>
          <a:xfrm>
            <a:off x="2221391" y="3621518"/>
            <a:ext cx="1967493" cy="594589"/>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Times New Roman" panose="02020603050405020304" pitchFamily="18" charset="0"/>
                <a:cs typeface="Times New Roman" panose="02020603050405020304" pitchFamily="18" charset="0"/>
              </a:rPr>
              <a:t>Payment Components</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30" name="Rectangle: Rounded Corners 29">
            <a:extLst>
              <a:ext uri="{FF2B5EF4-FFF2-40B4-BE49-F238E27FC236}">
                <a16:creationId xmlns:a16="http://schemas.microsoft.com/office/drawing/2014/main" id="{4568BE2D-5183-E2DC-484F-ABA564135AD1}"/>
              </a:ext>
            </a:extLst>
          </p:cNvPr>
          <p:cNvSpPr/>
          <p:nvPr/>
        </p:nvSpPr>
        <p:spPr>
          <a:xfrm>
            <a:off x="3371684" y="4827266"/>
            <a:ext cx="815788" cy="1246094"/>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NFC</a:t>
            </a:r>
          </a:p>
          <a:p>
            <a:pPr algn="ctr"/>
            <a:r>
              <a:rPr lang="en-US" sz="1400" dirty="0">
                <a:solidFill>
                  <a:schemeClr val="bg1"/>
                </a:solidFill>
              </a:rPr>
              <a:t>Module</a:t>
            </a:r>
            <a:endParaRPr lang="en-IN" sz="1400" dirty="0">
              <a:solidFill>
                <a:schemeClr val="bg1"/>
              </a:solidFill>
            </a:endParaRPr>
          </a:p>
        </p:txBody>
      </p:sp>
      <p:sp>
        <p:nvSpPr>
          <p:cNvPr id="31" name="Rectangle: Rounded Corners 30">
            <a:extLst>
              <a:ext uri="{FF2B5EF4-FFF2-40B4-BE49-F238E27FC236}">
                <a16:creationId xmlns:a16="http://schemas.microsoft.com/office/drawing/2014/main" id="{63E8FCC1-E954-DCBB-7E03-D853E3A022F1}"/>
              </a:ext>
            </a:extLst>
          </p:cNvPr>
          <p:cNvSpPr/>
          <p:nvPr/>
        </p:nvSpPr>
        <p:spPr>
          <a:xfrm>
            <a:off x="2221391" y="4827266"/>
            <a:ext cx="815788" cy="1246094"/>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Times New Roman" panose="02020603050405020304" pitchFamily="18" charset="0"/>
                <a:cs typeface="Times New Roman" panose="02020603050405020304" pitchFamily="18" charset="0"/>
              </a:rPr>
              <a:t>Payment Interface</a:t>
            </a:r>
            <a:endParaRPr lang="en-IN" sz="1200" dirty="0">
              <a:solidFill>
                <a:schemeClr val="bg1"/>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5147E791-98A7-3401-8151-3E83A30B0E4C}"/>
              </a:ext>
            </a:extLst>
          </p:cNvPr>
          <p:cNvSpPr txBox="1"/>
          <p:nvPr/>
        </p:nvSpPr>
        <p:spPr>
          <a:xfrm>
            <a:off x="205594" y="1138547"/>
            <a:ext cx="1071025" cy="400110"/>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Internet</a:t>
            </a:r>
            <a:endParaRPr lang="en-IN" sz="2000" dirty="0">
              <a:solidFill>
                <a:schemeClr val="bg1"/>
              </a:solidFill>
              <a:latin typeface="Times New Roman" panose="02020603050405020304" pitchFamily="18" charset="0"/>
              <a:cs typeface="Times New Roman" panose="02020603050405020304" pitchFamily="18" charset="0"/>
            </a:endParaRPr>
          </a:p>
        </p:txBody>
      </p:sp>
      <p:cxnSp>
        <p:nvCxnSpPr>
          <p:cNvPr id="34" name="Straight Arrow Connector 33">
            <a:extLst>
              <a:ext uri="{FF2B5EF4-FFF2-40B4-BE49-F238E27FC236}">
                <a16:creationId xmlns:a16="http://schemas.microsoft.com/office/drawing/2014/main" id="{E5D3A935-BA06-E890-A8BC-D13F8F263866}"/>
              </a:ext>
            </a:extLst>
          </p:cNvPr>
          <p:cNvCxnSpPr>
            <a:cxnSpLocks/>
          </p:cNvCxnSpPr>
          <p:nvPr/>
        </p:nvCxnSpPr>
        <p:spPr>
          <a:xfrm>
            <a:off x="3785015" y="4172685"/>
            <a:ext cx="0" cy="63223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13AC3E8-DB7C-C5F6-780C-26959B5F9D79}"/>
              </a:ext>
            </a:extLst>
          </p:cNvPr>
          <p:cNvCxnSpPr>
            <a:cxnSpLocks/>
          </p:cNvCxnSpPr>
          <p:nvPr/>
        </p:nvCxnSpPr>
        <p:spPr>
          <a:xfrm>
            <a:off x="2633820" y="4147728"/>
            <a:ext cx="0" cy="63223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64749885-7D72-1A2D-DD72-9C5F61429EEC}"/>
              </a:ext>
            </a:extLst>
          </p:cNvPr>
          <p:cNvPicPr>
            <a:picLocks noChangeAspect="1"/>
          </p:cNvPicPr>
          <p:nvPr/>
        </p:nvPicPr>
        <p:blipFill rotWithShape="1">
          <a:blip r:embed="rId5"/>
          <a:srcRect b="25354"/>
          <a:stretch/>
        </p:blipFill>
        <p:spPr>
          <a:xfrm rot="5400000">
            <a:off x="4583148" y="2395130"/>
            <a:ext cx="882743" cy="823778"/>
          </a:xfrm>
          <a:prstGeom prst="rect">
            <a:avLst/>
          </a:prstGeom>
        </p:spPr>
      </p:pic>
      <p:pic>
        <p:nvPicPr>
          <p:cNvPr id="49" name="Picture 48">
            <a:extLst>
              <a:ext uri="{FF2B5EF4-FFF2-40B4-BE49-F238E27FC236}">
                <a16:creationId xmlns:a16="http://schemas.microsoft.com/office/drawing/2014/main" id="{4912D2E8-8C9D-070C-5B3E-59ADA26F2489}"/>
              </a:ext>
            </a:extLst>
          </p:cNvPr>
          <p:cNvPicPr>
            <a:picLocks noChangeAspect="1"/>
          </p:cNvPicPr>
          <p:nvPr/>
        </p:nvPicPr>
        <p:blipFill>
          <a:blip r:embed="rId6"/>
          <a:stretch>
            <a:fillRect/>
          </a:stretch>
        </p:blipFill>
        <p:spPr>
          <a:xfrm>
            <a:off x="5091288" y="1596835"/>
            <a:ext cx="1768691" cy="1857922"/>
          </a:xfrm>
          <a:prstGeom prst="rect">
            <a:avLst/>
          </a:prstGeom>
        </p:spPr>
      </p:pic>
      <p:sp>
        <p:nvSpPr>
          <p:cNvPr id="55" name="TextBox 54">
            <a:extLst>
              <a:ext uri="{FF2B5EF4-FFF2-40B4-BE49-F238E27FC236}">
                <a16:creationId xmlns:a16="http://schemas.microsoft.com/office/drawing/2014/main" id="{C8F79707-F870-AF3B-EF93-1F4FC01D7011}"/>
              </a:ext>
            </a:extLst>
          </p:cNvPr>
          <p:cNvSpPr txBox="1"/>
          <p:nvPr/>
        </p:nvSpPr>
        <p:spPr>
          <a:xfrm>
            <a:off x="5712983" y="3298352"/>
            <a:ext cx="1049481"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POS </a:t>
            </a:r>
          </a:p>
          <a:p>
            <a:r>
              <a:rPr lang="en-US" dirty="0">
                <a:solidFill>
                  <a:schemeClr val="bg1"/>
                </a:solidFill>
                <a:latin typeface="Times New Roman" panose="02020603050405020304" pitchFamily="18" charset="0"/>
                <a:cs typeface="Times New Roman" panose="02020603050405020304" pitchFamily="18" charset="0"/>
              </a:rPr>
              <a:t>Terminal</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59" name="Picture 58">
            <a:extLst>
              <a:ext uri="{FF2B5EF4-FFF2-40B4-BE49-F238E27FC236}">
                <a16:creationId xmlns:a16="http://schemas.microsoft.com/office/drawing/2014/main" id="{A58B1BB4-DB7F-15F1-2D95-5C22E2AD3D5D}"/>
              </a:ext>
            </a:extLst>
          </p:cNvPr>
          <p:cNvPicPr>
            <a:picLocks noChangeAspect="1"/>
          </p:cNvPicPr>
          <p:nvPr/>
        </p:nvPicPr>
        <p:blipFill>
          <a:blip r:embed="rId7"/>
          <a:stretch>
            <a:fillRect/>
          </a:stretch>
        </p:blipFill>
        <p:spPr>
          <a:xfrm>
            <a:off x="8506888" y="4890756"/>
            <a:ext cx="1325416" cy="1299580"/>
          </a:xfrm>
          <a:prstGeom prst="rect">
            <a:avLst/>
          </a:prstGeom>
        </p:spPr>
      </p:pic>
      <p:cxnSp>
        <p:nvCxnSpPr>
          <p:cNvPr id="62" name="Straight Arrow Connector 61">
            <a:extLst>
              <a:ext uri="{FF2B5EF4-FFF2-40B4-BE49-F238E27FC236}">
                <a16:creationId xmlns:a16="http://schemas.microsoft.com/office/drawing/2014/main" id="{A6953795-4E85-76E5-FED9-693A3BCB3795}"/>
              </a:ext>
            </a:extLst>
          </p:cNvPr>
          <p:cNvCxnSpPr>
            <a:cxnSpLocks/>
          </p:cNvCxnSpPr>
          <p:nvPr/>
        </p:nvCxnSpPr>
        <p:spPr>
          <a:xfrm>
            <a:off x="7549312" y="5483288"/>
            <a:ext cx="95757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24" name="TextBox 1023">
            <a:extLst>
              <a:ext uri="{FF2B5EF4-FFF2-40B4-BE49-F238E27FC236}">
                <a16:creationId xmlns:a16="http://schemas.microsoft.com/office/drawing/2014/main" id="{3C34FFD8-B2A2-7E14-490D-263670C38FFA}"/>
              </a:ext>
            </a:extLst>
          </p:cNvPr>
          <p:cNvSpPr txBox="1"/>
          <p:nvPr/>
        </p:nvSpPr>
        <p:spPr>
          <a:xfrm>
            <a:off x="8375951" y="6213857"/>
            <a:ext cx="1598556"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Acquirer Bank</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1027" name="Picture 1026">
            <a:extLst>
              <a:ext uri="{FF2B5EF4-FFF2-40B4-BE49-F238E27FC236}">
                <a16:creationId xmlns:a16="http://schemas.microsoft.com/office/drawing/2014/main" id="{FAD15231-1CB5-C799-DE55-08E62B758B6A}"/>
              </a:ext>
            </a:extLst>
          </p:cNvPr>
          <p:cNvPicPr>
            <a:picLocks noChangeAspect="1"/>
          </p:cNvPicPr>
          <p:nvPr/>
        </p:nvPicPr>
        <p:blipFill>
          <a:blip r:embed="rId8"/>
          <a:stretch>
            <a:fillRect/>
          </a:stretch>
        </p:blipFill>
        <p:spPr>
          <a:xfrm>
            <a:off x="6306079" y="4840721"/>
            <a:ext cx="1148014" cy="1090613"/>
          </a:xfrm>
          <a:prstGeom prst="rect">
            <a:avLst/>
          </a:prstGeom>
        </p:spPr>
      </p:pic>
      <p:sp>
        <p:nvSpPr>
          <p:cNvPr id="1029" name="TextBox 1028">
            <a:extLst>
              <a:ext uri="{FF2B5EF4-FFF2-40B4-BE49-F238E27FC236}">
                <a16:creationId xmlns:a16="http://schemas.microsoft.com/office/drawing/2014/main" id="{8016BC67-56A0-7C43-0A64-5A6047CF7A60}"/>
              </a:ext>
            </a:extLst>
          </p:cNvPr>
          <p:cNvSpPr txBox="1"/>
          <p:nvPr/>
        </p:nvSpPr>
        <p:spPr>
          <a:xfrm>
            <a:off x="6051192" y="5930915"/>
            <a:ext cx="1828800"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Fingerprint Authentication</a:t>
            </a:r>
            <a:endParaRPr lang="en-IN" sz="2000" dirty="0">
              <a:solidFill>
                <a:schemeClr val="bg1"/>
              </a:solidFill>
              <a:latin typeface="Times New Roman" panose="02020603050405020304" pitchFamily="18" charset="0"/>
              <a:cs typeface="Times New Roman" panose="02020603050405020304" pitchFamily="18" charset="0"/>
            </a:endParaRPr>
          </a:p>
        </p:txBody>
      </p:sp>
      <p:cxnSp>
        <p:nvCxnSpPr>
          <p:cNvPr id="1040" name="Straight Arrow Connector 1039">
            <a:extLst>
              <a:ext uri="{FF2B5EF4-FFF2-40B4-BE49-F238E27FC236}">
                <a16:creationId xmlns:a16="http://schemas.microsoft.com/office/drawing/2014/main" id="{4197BE4F-8E71-F4F3-FBBB-00C8E822DCFF}"/>
              </a:ext>
            </a:extLst>
          </p:cNvPr>
          <p:cNvCxnSpPr>
            <a:cxnSpLocks/>
          </p:cNvCxnSpPr>
          <p:nvPr/>
        </p:nvCxnSpPr>
        <p:spPr>
          <a:xfrm>
            <a:off x="7085380" y="2701926"/>
            <a:ext cx="0" cy="19686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C76A84DC-264A-AE06-2B1C-6E82DDDDED7B}"/>
              </a:ext>
            </a:extLst>
          </p:cNvPr>
          <p:cNvCxnSpPr>
            <a:cxnSpLocks/>
          </p:cNvCxnSpPr>
          <p:nvPr/>
        </p:nvCxnSpPr>
        <p:spPr>
          <a:xfrm>
            <a:off x="6762464" y="2701926"/>
            <a:ext cx="3135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51" name="Picture 1050">
            <a:extLst>
              <a:ext uri="{FF2B5EF4-FFF2-40B4-BE49-F238E27FC236}">
                <a16:creationId xmlns:a16="http://schemas.microsoft.com/office/drawing/2014/main" id="{22E1B6D9-B73B-5D44-E954-EBE55F62AFC5}"/>
              </a:ext>
            </a:extLst>
          </p:cNvPr>
          <p:cNvPicPr>
            <a:picLocks noChangeAspect="1"/>
          </p:cNvPicPr>
          <p:nvPr/>
        </p:nvPicPr>
        <p:blipFill>
          <a:blip r:embed="rId9"/>
          <a:stretch>
            <a:fillRect/>
          </a:stretch>
        </p:blipFill>
        <p:spPr>
          <a:xfrm>
            <a:off x="8216957" y="2016037"/>
            <a:ext cx="1963693" cy="1963693"/>
          </a:xfrm>
          <a:prstGeom prst="rect">
            <a:avLst/>
          </a:prstGeom>
        </p:spPr>
      </p:pic>
      <p:sp>
        <p:nvSpPr>
          <p:cNvPr id="1052" name="TextBox 1051">
            <a:extLst>
              <a:ext uri="{FF2B5EF4-FFF2-40B4-BE49-F238E27FC236}">
                <a16:creationId xmlns:a16="http://schemas.microsoft.com/office/drawing/2014/main" id="{CF08AB4B-5CEC-25E9-0B8D-CE178BB16CFA}"/>
              </a:ext>
            </a:extLst>
          </p:cNvPr>
          <p:cNvSpPr txBox="1"/>
          <p:nvPr/>
        </p:nvSpPr>
        <p:spPr>
          <a:xfrm>
            <a:off x="8206197" y="3562953"/>
            <a:ext cx="1926797" cy="584775"/>
          </a:xfrm>
          <a:prstGeom prst="rect">
            <a:avLst/>
          </a:prstGeom>
          <a:noFill/>
        </p:spPr>
        <p:txBody>
          <a:bodyPr wrap="square" rtlCol="0">
            <a:spAutoFit/>
          </a:bodyPr>
          <a:lstStyle/>
          <a:p>
            <a:pPr algn="ctr"/>
            <a:r>
              <a:rPr lang="en-US" sz="1600" dirty="0">
                <a:solidFill>
                  <a:schemeClr val="bg1"/>
                </a:solidFill>
                <a:latin typeface="Times New Roman" panose="02020603050405020304" pitchFamily="18" charset="0"/>
                <a:cs typeface="Times New Roman" panose="02020603050405020304" pitchFamily="18" charset="0"/>
              </a:rPr>
              <a:t>Centralized Payment Processing Network</a:t>
            </a:r>
            <a:endParaRPr lang="en-IN" sz="1600" dirty="0">
              <a:solidFill>
                <a:schemeClr val="bg1"/>
              </a:solidFill>
              <a:latin typeface="Times New Roman" panose="02020603050405020304" pitchFamily="18" charset="0"/>
              <a:cs typeface="Times New Roman" panose="02020603050405020304" pitchFamily="18" charset="0"/>
            </a:endParaRPr>
          </a:p>
        </p:txBody>
      </p:sp>
      <p:cxnSp>
        <p:nvCxnSpPr>
          <p:cNvPr id="1053" name="Straight Arrow Connector 1052">
            <a:extLst>
              <a:ext uri="{FF2B5EF4-FFF2-40B4-BE49-F238E27FC236}">
                <a16:creationId xmlns:a16="http://schemas.microsoft.com/office/drawing/2014/main" id="{A7BE766C-BD02-8B30-A0CA-50BA3186EA89}"/>
              </a:ext>
            </a:extLst>
          </p:cNvPr>
          <p:cNvCxnSpPr>
            <a:cxnSpLocks/>
          </p:cNvCxnSpPr>
          <p:nvPr/>
        </p:nvCxnSpPr>
        <p:spPr>
          <a:xfrm flipV="1">
            <a:off x="9169595" y="4147728"/>
            <a:ext cx="0" cy="6481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8" name="Straight Arrow Connector 1057">
            <a:extLst>
              <a:ext uri="{FF2B5EF4-FFF2-40B4-BE49-F238E27FC236}">
                <a16:creationId xmlns:a16="http://schemas.microsoft.com/office/drawing/2014/main" id="{428E36DD-1742-1E14-8A89-6AAC25C302EF}"/>
              </a:ext>
            </a:extLst>
          </p:cNvPr>
          <p:cNvCxnSpPr>
            <a:cxnSpLocks/>
          </p:cNvCxnSpPr>
          <p:nvPr/>
        </p:nvCxnSpPr>
        <p:spPr>
          <a:xfrm>
            <a:off x="9166274" y="1875075"/>
            <a:ext cx="4620" cy="49469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63" name="TextBox 1062">
            <a:extLst>
              <a:ext uri="{FF2B5EF4-FFF2-40B4-BE49-F238E27FC236}">
                <a16:creationId xmlns:a16="http://schemas.microsoft.com/office/drawing/2014/main" id="{735FB685-65A6-8083-7D2A-085090B41A9C}"/>
              </a:ext>
            </a:extLst>
          </p:cNvPr>
          <p:cNvSpPr txBox="1"/>
          <p:nvPr/>
        </p:nvSpPr>
        <p:spPr>
          <a:xfrm>
            <a:off x="10769646" y="3316937"/>
            <a:ext cx="1422354"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Issuer Bank</a:t>
            </a:r>
            <a:endParaRPr lang="en-IN" dirty="0">
              <a:solidFill>
                <a:schemeClr val="bg1"/>
              </a:solidFill>
              <a:latin typeface="Times New Roman" panose="02020603050405020304" pitchFamily="18" charset="0"/>
              <a:cs typeface="Times New Roman" panose="02020603050405020304" pitchFamily="18" charset="0"/>
            </a:endParaRPr>
          </a:p>
        </p:txBody>
      </p:sp>
      <p:cxnSp>
        <p:nvCxnSpPr>
          <p:cNvPr id="1064" name="Straight Arrow Connector 1063">
            <a:extLst>
              <a:ext uri="{FF2B5EF4-FFF2-40B4-BE49-F238E27FC236}">
                <a16:creationId xmlns:a16="http://schemas.microsoft.com/office/drawing/2014/main" id="{1090D93C-38C0-90CB-FFEA-5150D6E7C4FA}"/>
              </a:ext>
            </a:extLst>
          </p:cNvPr>
          <p:cNvCxnSpPr>
            <a:cxnSpLocks/>
          </p:cNvCxnSpPr>
          <p:nvPr/>
        </p:nvCxnSpPr>
        <p:spPr>
          <a:xfrm>
            <a:off x="10126402" y="2951371"/>
            <a:ext cx="60203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65" name="Straight Arrow Connector 1064">
            <a:extLst>
              <a:ext uri="{FF2B5EF4-FFF2-40B4-BE49-F238E27FC236}">
                <a16:creationId xmlns:a16="http://schemas.microsoft.com/office/drawing/2014/main" id="{690FD7A6-7385-1BE0-B472-8AEF10E1C514}"/>
              </a:ext>
            </a:extLst>
          </p:cNvPr>
          <p:cNvCxnSpPr>
            <a:cxnSpLocks/>
          </p:cNvCxnSpPr>
          <p:nvPr/>
        </p:nvCxnSpPr>
        <p:spPr>
          <a:xfrm flipH="1">
            <a:off x="9781436" y="1654965"/>
            <a:ext cx="728556" cy="71480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68" name="Picture 1067">
            <a:extLst>
              <a:ext uri="{FF2B5EF4-FFF2-40B4-BE49-F238E27FC236}">
                <a16:creationId xmlns:a16="http://schemas.microsoft.com/office/drawing/2014/main" id="{F342FC37-061C-3931-C62B-B56F858043D6}"/>
              </a:ext>
            </a:extLst>
          </p:cNvPr>
          <p:cNvPicPr>
            <a:picLocks noChangeAspect="1"/>
          </p:cNvPicPr>
          <p:nvPr/>
        </p:nvPicPr>
        <p:blipFill>
          <a:blip r:embed="rId10"/>
          <a:stretch>
            <a:fillRect/>
          </a:stretch>
        </p:blipFill>
        <p:spPr>
          <a:xfrm>
            <a:off x="10797577" y="220428"/>
            <a:ext cx="1170313" cy="1094646"/>
          </a:xfrm>
          <a:prstGeom prst="rect">
            <a:avLst/>
          </a:prstGeom>
        </p:spPr>
      </p:pic>
      <p:cxnSp>
        <p:nvCxnSpPr>
          <p:cNvPr id="1069" name="Straight Arrow Connector 1068">
            <a:extLst>
              <a:ext uri="{FF2B5EF4-FFF2-40B4-BE49-F238E27FC236}">
                <a16:creationId xmlns:a16="http://schemas.microsoft.com/office/drawing/2014/main" id="{409CBDF3-BEEB-9E50-4ADB-1775A52EA1C2}"/>
              </a:ext>
            </a:extLst>
          </p:cNvPr>
          <p:cNvCxnSpPr>
            <a:cxnSpLocks/>
          </p:cNvCxnSpPr>
          <p:nvPr/>
        </p:nvCxnSpPr>
        <p:spPr>
          <a:xfrm>
            <a:off x="11372891" y="2012368"/>
            <a:ext cx="0" cy="49469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0" name="Straight Arrow Connector 1069">
            <a:extLst>
              <a:ext uri="{FF2B5EF4-FFF2-40B4-BE49-F238E27FC236}">
                <a16:creationId xmlns:a16="http://schemas.microsoft.com/office/drawing/2014/main" id="{9DD3B560-C030-2FD4-F6EC-4A23A0D225FE}"/>
              </a:ext>
            </a:extLst>
          </p:cNvPr>
          <p:cNvCxnSpPr>
            <a:cxnSpLocks/>
          </p:cNvCxnSpPr>
          <p:nvPr/>
        </p:nvCxnSpPr>
        <p:spPr>
          <a:xfrm flipV="1">
            <a:off x="11372891" y="1598131"/>
            <a:ext cx="0" cy="51754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71" name="TextBox 1070">
            <a:extLst>
              <a:ext uri="{FF2B5EF4-FFF2-40B4-BE49-F238E27FC236}">
                <a16:creationId xmlns:a16="http://schemas.microsoft.com/office/drawing/2014/main" id="{B9727834-8A64-F1B4-70CA-3F593CFB39F0}"/>
              </a:ext>
            </a:extLst>
          </p:cNvPr>
          <p:cNvSpPr txBox="1"/>
          <p:nvPr/>
        </p:nvSpPr>
        <p:spPr>
          <a:xfrm>
            <a:off x="10470829" y="1316411"/>
            <a:ext cx="1937559"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Encryption Module</a:t>
            </a:r>
            <a:endParaRPr lang="en-IN" sz="1600" dirty="0">
              <a:solidFill>
                <a:schemeClr val="bg1"/>
              </a:solidFill>
              <a:latin typeface="Times New Roman" panose="02020603050405020304" pitchFamily="18" charset="0"/>
              <a:cs typeface="Times New Roman" panose="02020603050405020304" pitchFamily="18" charset="0"/>
            </a:endParaRPr>
          </a:p>
        </p:txBody>
      </p:sp>
      <p:cxnSp>
        <p:nvCxnSpPr>
          <p:cNvPr id="1079" name="Straight Arrow Connector 1078">
            <a:extLst>
              <a:ext uri="{FF2B5EF4-FFF2-40B4-BE49-F238E27FC236}">
                <a16:creationId xmlns:a16="http://schemas.microsoft.com/office/drawing/2014/main" id="{59D07663-51E9-9A1A-8106-79333C97C57B}"/>
              </a:ext>
            </a:extLst>
          </p:cNvPr>
          <p:cNvCxnSpPr>
            <a:cxnSpLocks/>
          </p:cNvCxnSpPr>
          <p:nvPr/>
        </p:nvCxnSpPr>
        <p:spPr>
          <a:xfrm flipH="1">
            <a:off x="9974506" y="2951371"/>
            <a:ext cx="20614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1" name="Oval 1080">
            <a:extLst>
              <a:ext uri="{FF2B5EF4-FFF2-40B4-BE49-F238E27FC236}">
                <a16:creationId xmlns:a16="http://schemas.microsoft.com/office/drawing/2014/main" id="{94337CD5-F527-E96D-A37D-FA37B8BAC7C3}"/>
              </a:ext>
            </a:extLst>
          </p:cNvPr>
          <p:cNvSpPr/>
          <p:nvPr/>
        </p:nvSpPr>
        <p:spPr>
          <a:xfrm>
            <a:off x="8473826" y="170134"/>
            <a:ext cx="1315759" cy="127821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Cellular system</a:t>
            </a:r>
            <a:endParaRPr lang="en-IN" dirty="0">
              <a:solidFill>
                <a:schemeClr val="tx1"/>
              </a:solidFill>
              <a:latin typeface="Times New Roman" panose="02020603050405020304" pitchFamily="18" charset="0"/>
              <a:cs typeface="Times New Roman" panose="02020603050405020304" pitchFamily="18" charset="0"/>
            </a:endParaRPr>
          </a:p>
        </p:txBody>
      </p:sp>
      <p:cxnSp>
        <p:nvCxnSpPr>
          <p:cNvPr id="1082" name="Straight Arrow Connector 1081">
            <a:extLst>
              <a:ext uri="{FF2B5EF4-FFF2-40B4-BE49-F238E27FC236}">
                <a16:creationId xmlns:a16="http://schemas.microsoft.com/office/drawing/2014/main" id="{060A0F6F-0272-362D-3FC0-4A20D9F63407}"/>
              </a:ext>
            </a:extLst>
          </p:cNvPr>
          <p:cNvCxnSpPr>
            <a:cxnSpLocks/>
          </p:cNvCxnSpPr>
          <p:nvPr/>
        </p:nvCxnSpPr>
        <p:spPr>
          <a:xfrm>
            <a:off x="1334931" y="773316"/>
            <a:ext cx="704101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88" name="Straight Arrow Connector 1087">
            <a:extLst>
              <a:ext uri="{FF2B5EF4-FFF2-40B4-BE49-F238E27FC236}">
                <a16:creationId xmlns:a16="http://schemas.microsoft.com/office/drawing/2014/main" id="{BBF7BDD8-6D3F-4E8D-1164-7C8304E4BC8B}"/>
              </a:ext>
            </a:extLst>
          </p:cNvPr>
          <p:cNvCxnSpPr>
            <a:cxnSpLocks/>
          </p:cNvCxnSpPr>
          <p:nvPr/>
        </p:nvCxnSpPr>
        <p:spPr>
          <a:xfrm>
            <a:off x="10126402" y="809241"/>
            <a:ext cx="60203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89" name="Straight Arrow Connector 1088">
            <a:extLst>
              <a:ext uri="{FF2B5EF4-FFF2-40B4-BE49-F238E27FC236}">
                <a16:creationId xmlns:a16="http://schemas.microsoft.com/office/drawing/2014/main" id="{D9DF6A6B-F02B-056A-64EE-763783BC3015}"/>
              </a:ext>
            </a:extLst>
          </p:cNvPr>
          <p:cNvCxnSpPr>
            <a:cxnSpLocks/>
          </p:cNvCxnSpPr>
          <p:nvPr/>
        </p:nvCxnSpPr>
        <p:spPr>
          <a:xfrm flipH="1">
            <a:off x="9832304" y="809241"/>
            <a:ext cx="34834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92" name="Straight Arrow Connector 1091">
            <a:extLst>
              <a:ext uri="{FF2B5EF4-FFF2-40B4-BE49-F238E27FC236}">
                <a16:creationId xmlns:a16="http://schemas.microsoft.com/office/drawing/2014/main" id="{05A6AAAE-AEBE-8B18-C452-6472A8AE04D9}"/>
              </a:ext>
            </a:extLst>
          </p:cNvPr>
          <p:cNvCxnSpPr>
            <a:cxnSpLocks/>
          </p:cNvCxnSpPr>
          <p:nvPr/>
        </p:nvCxnSpPr>
        <p:spPr>
          <a:xfrm flipH="1" flipV="1">
            <a:off x="9166274" y="1520562"/>
            <a:ext cx="4620" cy="7026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922DB1E-A02E-49A3-8992-32336E71C820}"/>
              </a:ext>
            </a:extLst>
          </p:cNvPr>
          <p:cNvCxnSpPr>
            <a:cxnSpLocks/>
          </p:cNvCxnSpPr>
          <p:nvPr/>
        </p:nvCxnSpPr>
        <p:spPr>
          <a:xfrm>
            <a:off x="9170619" y="4356641"/>
            <a:ext cx="0" cy="49469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2">
            <a:extLst>
              <a:ext uri="{FF2B5EF4-FFF2-40B4-BE49-F238E27FC236}">
                <a16:creationId xmlns:a16="http://schemas.microsoft.com/office/drawing/2014/main" id="{9A686757-C7E6-6248-0801-5382F0872C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97577" y="2580457"/>
            <a:ext cx="1225180" cy="73510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03BE315-39B4-CFA4-137F-5115EA6EFD8F}"/>
              </a:ext>
            </a:extLst>
          </p:cNvPr>
          <p:cNvSpPr txBox="1"/>
          <p:nvPr/>
        </p:nvSpPr>
        <p:spPr>
          <a:xfrm>
            <a:off x="2596565" y="122831"/>
            <a:ext cx="6305927" cy="461665"/>
          </a:xfrm>
          <a:prstGeom prst="rect">
            <a:avLst/>
          </a:prstGeom>
          <a:noFill/>
        </p:spPr>
        <p:txBody>
          <a:bodyPr wrap="square" rtlCol="0">
            <a:spAutoFit/>
          </a:bodyPr>
          <a:lstStyle/>
          <a:p>
            <a:pPr algn="ctr"/>
            <a:r>
              <a:rPr lang="en-US" sz="2400" b="1" u="sng" dirty="0">
                <a:solidFill>
                  <a:schemeClr val="bg1"/>
                </a:solidFill>
                <a:latin typeface="Times New Roman" panose="02020603050405020304" pitchFamily="18" charset="0"/>
                <a:cs typeface="Times New Roman" panose="02020603050405020304" pitchFamily="18" charset="0"/>
              </a:rPr>
              <a:t>ARCHITECTURE OF PROXIFIER</a:t>
            </a:r>
            <a:endParaRPr lang="en-IN" sz="2400" b="1" u="sng"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625702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74C153-941E-315B-4693-820A7A4A4D81}"/>
              </a:ext>
            </a:extLst>
          </p:cNvPr>
          <p:cNvSpPr txBox="1"/>
          <p:nvPr/>
        </p:nvSpPr>
        <p:spPr>
          <a:xfrm>
            <a:off x="806822" y="578694"/>
            <a:ext cx="6382872" cy="1200329"/>
          </a:xfrm>
          <a:prstGeom prst="rect">
            <a:avLst/>
          </a:prstGeom>
          <a:noFill/>
        </p:spPr>
        <p:txBody>
          <a:bodyPr wrap="squar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DAY TO DAY FEATURES:</a:t>
            </a:r>
          </a:p>
          <a:p>
            <a:endParaRPr lang="en-IN" sz="3600" b="1" dirty="0">
              <a:solidFill>
                <a:schemeClr val="bg1"/>
              </a:solidFill>
              <a:latin typeface="Times New Roman" panose="02020603050405020304" pitchFamily="18" charset="0"/>
              <a:cs typeface="Times New Roman" panose="02020603050405020304" pitchFamily="18" charset="0"/>
            </a:endParaRPr>
          </a:p>
        </p:txBody>
      </p:sp>
      <p:pic>
        <p:nvPicPr>
          <p:cNvPr id="4" name="Picture 6" descr="Nfc technology app icons set Royalty Free Vector Image">
            <a:extLst>
              <a:ext uri="{FF2B5EF4-FFF2-40B4-BE49-F238E27FC236}">
                <a16:creationId xmlns:a16="http://schemas.microsoft.com/office/drawing/2014/main" id="{F00F14E5-BCF8-8516-2335-C1BA127FFF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14"/>
          <a:stretch/>
        </p:blipFill>
        <p:spPr bwMode="auto">
          <a:xfrm>
            <a:off x="7487023" y="1703292"/>
            <a:ext cx="3306483" cy="34514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9DABA3-1CB2-2FB2-E5B3-D13AAE000FA9}"/>
              </a:ext>
            </a:extLst>
          </p:cNvPr>
          <p:cNvSpPr txBox="1"/>
          <p:nvPr/>
        </p:nvSpPr>
        <p:spPr>
          <a:xfrm>
            <a:off x="1102660" y="1317811"/>
            <a:ext cx="5163671"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APART FROM THE CORE FEATURES, PROXIFIER IS CAPABLE OF PERFORMING MULTIPLE DAY TO DAY ACTIVITIES.</a:t>
            </a: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SOME OF THEM ARE,</a:t>
            </a: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endParaRPr lang="en-US" dirty="0"/>
          </a:p>
          <a:p>
            <a:endParaRPr lang="en-IN" dirty="0"/>
          </a:p>
        </p:txBody>
      </p:sp>
      <p:sp>
        <p:nvSpPr>
          <p:cNvPr id="8" name="TextBox 7">
            <a:extLst>
              <a:ext uri="{FF2B5EF4-FFF2-40B4-BE49-F238E27FC236}">
                <a16:creationId xmlns:a16="http://schemas.microsoft.com/office/drawing/2014/main" id="{EE7C0F3B-9D7E-39B7-E09B-5C8771928792}"/>
              </a:ext>
            </a:extLst>
          </p:cNvPr>
          <p:cNvSpPr txBox="1"/>
          <p:nvPr/>
        </p:nvSpPr>
        <p:spPr>
          <a:xfrm>
            <a:off x="2223248" y="2934160"/>
            <a:ext cx="5558117" cy="729430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SETTING AN ALARM</a:t>
            </a: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ACCESSING THE DOOR LOCK</a:t>
            </a: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SHELVES - TALKING STORE</a:t>
            </a: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SHARING OUR VIRTUAL BUSINESS CARD</a:t>
            </a: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ACCESSING WIFI NETWORKS WITHOUT PASSCODE</a:t>
            </a: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1157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6FAEBD-07DE-3C21-561F-9B84F1A0203A}"/>
              </a:ext>
            </a:extLst>
          </p:cNvPr>
          <p:cNvSpPr txBox="1"/>
          <p:nvPr/>
        </p:nvSpPr>
        <p:spPr>
          <a:xfrm>
            <a:off x="788893" y="591670"/>
            <a:ext cx="5531223" cy="646331"/>
          </a:xfrm>
          <a:prstGeom prst="rect">
            <a:avLst/>
          </a:prstGeom>
          <a:noFill/>
        </p:spPr>
        <p:txBody>
          <a:bodyPr wrap="squar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USER CUSTOMIZABLE:</a:t>
            </a:r>
            <a:endParaRPr lang="en-IN" sz="3600" b="1"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E44126B-6010-7036-951D-B03863F03E44}"/>
              </a:ext>
            </a:extLst>
          </p:cNvPr>
          <p:cNvSpPr txBox="1"/>
          <p:nvPr/>
        </p:nvSpPr>
        <p:spPr>
          <a:xfrm>
            <a:off x="1021976" y="1452282"/>
            <a:ext cx="6078072"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USERS ALWAYS CARVE FOR MORE FEATURES, DOESN’T MATTER HOW MANY OF THEM YOU PROVIDE.</a:t>
            </a: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AS A REMEDY, PROXIFIER COMES UP WITH A FEEDBACK SECTION WHERE USERS CAN CUSTOMIZE THEIR OWN FEATURES BY SENDING SUGGESTIONS TO THE DEVELOPER. </a:t>
            </a: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USERS ARE ALLOWED TO CUSTOMIZE THE PLATFORM’S INTERFACE AS PER THEIR REQUIREMENTS (i.e) OPTIONS SELECTED BY THE USERS WILL BE DISPLAYED ON THE MENU- DRIVEN INTERFACE.</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5" name="Picture 4" descr="Customizable Images - Free Download on Freepik">
            <a:extLst>
              <a:ext uri="{FF2B5EF4-FFF2-40B4-BE49-F238E27FC236}">
                <a16:creationId xmlns:a16="http://schemas.microsoft.com/office/drawing/2014/main" id="{1FA9E270-D50C-73E4-424D-7659EB182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532" y="1703291"/>
            <a:ext cx="3306483" cy="3451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7688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243</TotalTime>
  <Words>516</Words>
  <Application>Microsoft Office PowerPoint</Application>
  <PresentationFormat>Widescreen</PresentationFormat>
  <Paragraphs>107</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Times New Roman</vt:lpstr>
      <vt:lpstr>Tw Cen MT</vt:lpstr>
      <vt:lpstr>Wingdings</vt:lpstr>
      <vt:lpstr>Circuit</vt:lpstr>
      <vt:lpstr>A PRESENTATION BY,</vt:lpstr>
      <vt:lpstr>PowerPoint Presentation</vt:lpstr>
      <vt:lpstr> PROXIFIER - an nfc based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PRESENTATION BY,</dc:title>
  <dc:creator>Paayal K</dc:creator>
  <cp:lastModifiedBy>Paayal K</cp:lastModifiedBy>
  <cp:revision>6</cp:revision>
  <dcterms:created xsi:type="dcterms:W3CDTF">2023-02-05T11:13:18Z</dcterms:created>
  <dcterms:modified xsi:type="dcterms:W3CDTF">2023-02-20T10:14:08Z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